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61" r:id="rId3"/>
    <p:sldId id="358" r:id="rId4"/>
    <p:sldId id="336" r:id="rId5"/>
    <p:sldId id="359" r:id="rId6"/>
    <p:sldId id="360" r:id="rId7"/>
    <p:sldId id="363" r:id="rId8"/>
    <p:sldId id="351" r:id="rId9"/>
    <p:sldId id="353" r:id="rId10"/>
    <p:sldId id="356" r:id="rId11"/>
    <p:sldId id="364" r:id="rId12"/>
    <p:sldId id="347" r:id="rId13"/>
    <p:sldId id="357" r:id="rId14"/>
    <p:sldId id="365" r:id="rId15"/>
    <p:sldId id="362" r:id="rId16"/>
    <p:sldId id="366" r:id="rId17"/>
    <p:sldId id="367" r:id="rId18"/>
    <p:sldId id="368" r:id="rId19"/>
    <p:sldId id="369" r:id="rId20"/>
    <p:sldId id="339" r:id="rId21"/>
    <p:sldId id="333"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4D8"/>
    <a:srgbClr val="D4CEBA"/>
    <a:srgbClr val="4F384D"/>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9" autoAdjust="0"/>
    <p:restoredTop sz="95496" autoAdjust="0"/>
  </p:normalViewPr>
  <p:slideViewPr>
    <p:cSldViewPr snapToGrid="0" snapToObjects="1">
      <p:cViewPr varScale="1">
        <p:scale>
          <a:sx n="83" d="100"/>
          <a:sy n="83" d="100"/>
        </p:scale>
        <p:origin x="68" y="7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4029482" y="2781301"/>
            <a:ext cx="1078183" cy="363537"/>
          </a:xfrm>
        </p:spPr>
        <p:txBody>
          <a:bodyPr>
            <a:noAutofit/>
          </a:bodyPr>
          <a:lstStyle>
            <a:lvl1pPr>
              <a:defRPr sz="1100"/>
            </a:lvl1pPr>
          </a:lstStyle>
          <a:p>
            <a:pPr lvl="0"/>
            <a:r>
              <a:rPr lang="en-US" dirty="0"/>
              <a:t>Add Your Subtitle</a:t>
            </a:r>
          </a:p>
        </p:txBody>
      </p:sp>
      <p:sp>
        <p:nvSpPr>
          <p:cNvPr id="5" name="Title 1"/>
          <p:cNvSpPr>
            <a:spLocks noGrp="1"/>
          </p:cNvSpPr>
          <p:nvPr>
            <p:ph type="title" hasCustomPrompt="1"/>
          </p:nvPr>
        </p:nvSpPr>
        <p:spPr>
          <a:xfrm>
            <a:off x="2521853" y="1178529"/>
            <a:ext cx="4157402" cy="1461740"/>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2" y="1623391"/>
            <a:ext cx="8206339" cy="315815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3792145" y="767414"/>
            <a:ext cx="1571359" cy="539017"/>
          </a:xfrm>
        </p:spPr>
        <p:txBody>
          <a:bodyPr>
            <a:noAutofit/>
          </a:bodyPr>
          <a:lstStyle>
            <a:lvl1pPr>
              <a:defRPr sz="18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0" y="529881"/>
            <a:ext cx="8239079" cy="4083738"/>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4F384D"/>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D4CEBA"/>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D4CEBA"/>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D4CE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4F384D"/>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Prov 18:2 A fool hath no delight in understanding, but that his heart may discover itself.</a:t>
            </a:r>
          </a:p>
          <a:p>
            <a:pPr marL="227013" indent="-227013" algn="l">
              <a:buFont typeface="Arial" panose="020B0604020202020204" pitchFamily="34" charset="0"/>
              <a:buChar char="•"/>
            </a:pPr>
            <a:r>
              <a:rPr lang="en-US" dirty="0">
                <a:latin typeface="Calibri" panose="020F0502020204030204" pitchFamily="34" charset="0"/>
              </a:rPr>
              <a:t>Prov 22:15 Foolishness is bound in the heart of a child; but the rod of correction shall drive it far from him. </a:t>
            </a:r>
          </a:p>
        </p:txBody>
      </p:sp>
    </p:spTree>
    <p:extLst>
      <p:ext uri="{BB962C8B-B14F-4D97-AF65-F5344CB8AC3E}">
        <p14:creationId xmlns:p14="http://schemas.microsoft.com/office/powerpoint/2010/main" val="1989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Prov 23:13-14 Withhold not correction from the child: for if thou </a:t>
            </a:r>
            <a:r>
              <a:rPr lang="en-US" dirty="0" err="1">
                <a:latin typeface="Calibri" panose="020F0502020204030204" pitchFamily="34" charset="0"/>
              </a:rPr>
              <a:t>beatest</a:t>
            </a:r>
            <a:r>
              <a:rPr lang="en-US" dirty="0">
                <a:latin typeface="Calibri" panose="020F0502020204030204" pitchFamily="34" charset="0"/>
              </a:rPr>
              <a:t> him with the rod, he shall not die. 14 Thou shalt beat him with the rod, and shalt deliver his soul from hell.</a:t>
            </a:r>
          </a:p>
          <a:p>
            <a:pPr marL="227013" indent="-227013" algn="l">
              <a:buFont typeface="Arial" panose="020B0604020202020204" pitchFamily="34" charset="0"/>
              <a:buChar char="•"/>
            </a:pPr>
            <a:r>
              <a:rPr lang="en-US" dirty="0">
                <a:latin typeface="Calibri" panose="020F0502020204030204" pitchFamily="34" charset="0"/>
              </a:rPr>
              <a:t>Prov 13:24 He that </a:t>
            </a:r>
            <a:r>
              <a:rPr lang="en-US" dirty="0" err="1">
                <a:latin typeface="Calibri" panose="020F0502020204030204" pitchFamily="34" charset="0"/>
              </a:rPr>
              <a:t>spareth</a:t>
            </a:r>
            <a:r>
              <a:rPr lang="en-US" dirty="0">
                <a:latin typeface="Calibri" panose="020F0502020204030204" pitchFamily="34" charset="0"/>
              </a:rPr>
              <a:t>  his rod </a:t>
            </a:r>
            <a:r>
              <a:rPr lang="en-US" dirty="0" err="1">
                <a:latin typeface="Calibri" panose="020F0502020204030204" pitchFamily="34" charset="0"/>
              </a:rPr>
              <a:t>hateth</a:t>
            </a:r>
            <a:r>
              <a:rPr lang="en-US" dirty="0">
                <a:latin typeface="Calibri" panose="020F0502020204030204" pitchFamily="34" charset="0"/>
              </a:rPr>
              <a:t>  his son: but he that </a:t>
            </a:r>
            <a:r>
              <a:rPr lang="en-US" dirty="0" err="1">
                <a:latin typeface="Calibri" panose="020F0502020204030204" pitchFamily="34" charset="0"/>
              </a:rPr>
              <a:t>loveth</a:t>
            </a:r>
            <a:r>
              <a:rPr lang="en-US" dirty="0">
                <a:latin typeface="Calibri" panose="020F0502020204030204" pitchFamily="34" charset="0"/>
              </a:rPr>
              <a:t>  him </a:t>
            </a:r>
            <a:r>
              <a:rPr lang="en-US" dirty="0" err="1">
                <a:latin typeface="Calibri" panose="020F0502020204030204" pitchFamily="34" charset="0"/>
              </a:rPr>
              <a:t>chasteneth</a:t>
            </a:r>
            <a:r>
              <a:rPr lang="en-US" dirty="0">
                <a:latin typeface="Calibri" panose="020F0502020204030204" pitchFamily="34" charset="0"/>
              </a:rPr>
              <a:t> him betimes .</a:t>
            </a:r>
          </a:p>
        </p:txBody>
      </p:sp>
    </p:spTree>
    <p:extLst>
      <p:ext uri="{BB962C8B-B14F-4D97-AF65-F5344CB8AC3E}">
        <p14:creationId xmlns:p14="http://schemas.microsoft.com/office/powerpoint/2010/main" val="24764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1168343"/>
            <a:ext cx="5609758" cy="3826280"/>
          </a:xfrm>
        </p:spPr>
        <p:txBody>
          <a:bodyPr>
            <a:normAutofit fontScale="92500"/>
          </a:bodyPr>
          <a:lstStyle/>
          <a:p>
            <a:pPr algn="l"/>
            <a:r>
              <a:rPr lang="en-US" dirty="0">
                <a:latin typeface="Myriad Pro" panose="020B0503030403020204" pitchFamily="34" charset="0"/>
              </a:rPr>
              <a:t>WE NEED TO KNOW THAT GOD IS DISCIPLINING US AS HIS </a:t>
            </a:r>
            <a:r>
              <a:rPr lang="en-US" u="sng" dirty="0">
                <a:latin typeface="Myriad Pro" panose="020B0503030403020204" pitchFamily="34" charset="0"/>
              </a:rPr>
              <a:t>OWN CHILDREN.</a:t>
            </a:r>
          </a:p>
          <a:p>
            <a:pPr marL="457200" indent="-457200" algn="l">
              <a:buFont typeface="Wingdings" panose="05000000000000000000" pitchFamily="2" charset="2"/>
              <a:buChar char="§"/>
            </a:pPr>
            <a:r>
              <a:rPr lang="en-US" dirty="0">
                <a:latin typeface="Myriad Pro" panose="020B0503030403020204" pitchFamily="34" charset="0"/>
              </a:rPr>
              <a:t>Here we have </a:t>
            </a:r>
            <a:r>
              <a:rPr lang="en-US" u="sng" dirty="0">
                <a:latin typeface="Myriad Pro" panose="020B0503030403020204" pitchFamily="34" charset="0"/>
              </a:rPr>
              <a:t>God’s motive </a:t>
            </a:r>
            <a:r>
              <a:rPr lang="en-US" dirty="0">
                <a:latin typeface="Myriad Pro" panose="020B0503030403020204" pitchFamily="34" charset="0"/>
              </a:rPr>
              <a:t>for taking us to the woodshed in life. </a:t>
            </a:r>
          </a:p>
          <a:p>
            <a:pPr marL="457200" indent="-457200" algn="l">
              <a:buFont typeface="Wingdings" panose="05000000000000000000" pitchFamily="2" charset="2"/>
              <a:buChar char="§"/>
            </a:pPr>
            <a:r>
              <a:rPr lang="en-US" dirty="0">
                <a:latin typeface="Myriad Pro" panose="020B0503030403020204" pitchFamily="34" charset="0"/>
              </a:rPr>
              <a:t>Discipline is proof of </a:t>
            </a:r>
            <a:r>
              <a:rPr lang="en-US" u="sng" dirty="0">
                <a:latin typeface="Myriad Pro" panose="020B0503030403020204" pitchFamily="34" charset="0"/>
              </a:rPr>
              <a:t>love</a:t>
            </a:r>
            <a:r>
              <a:rPr lang="en-US" dirty="0">
                <a:latin typeface="Myriad Pro" panose="020B0503030403020204" pitchFamily="34" charset="0"/>
              </a:rPr>
              <a:t>. </a:t>
            </a:r>
          </a:p>
          <a:p>
            <a:pPr marL="457200" indent="-457200" algn="l">
              <a:buFont typeface="Wingdings" panose="05000000000000000000" pitchFamily="2" charset="2"/>
              <a:buChar char="§"/>
            </a:pPr>
            <a:r>
              <a:rPr lang="en-US" dirty="0">
                <a:latin typeface="Myriad Pro" panose="020B0503030403020204" pitchFamily="34" charset="0"/>
              </a:rPr>
              <a:t>His goal is to apply His love with </a:t>
            </a:r>
            <a:r>
              <a:rPr lang="en-US" u="sng" dirty="0">
                <a:latin typeface="Myriad Pro" panose="020B0503030403020204" pitchFamily="34" charset="0"/>
              </a:rPr>
              <a:t>force</a:t>
            </a:r>
            <a:r>
              <a:rPr lang="en-US" dirty="0">
                <a:latin typeface="Myriad Pro" panose="020B0503030403020204" pitchFamily="34" charset="0"/>
              </a:rPr>
              <a:t>!</a:t>
            </a:r>
          </a:p>
          <a:p>
            <a:pPr algn="l"/>
            <a:endParaRPr lang="en-US" u="sng"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6" name="Picture 5"/>
          <p:cNvPicPr>
            <a:picLocks noChangeAspect="1"/>
          </p:cNvPicPr>
          <p:nvPr/>
        </p:nvPicPr>
        <p:blipFill>
          <a:blip r:embed="rId2"/>
          <a:stretch>
            <a:fillRect/>
          </a:stretch>
        </p:blipFill>
        <p:spPr>
          <a:xfrm>
            <a:off x="6254802" y="1250095"/>
            <a:ext cx="2474259" cy="2474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50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Prov 13:24 He that </a:t>
            </a:r>
            <a:r>
              <a:rPr lang="en-US" dirty="0" err="1">
                <a:latin typeface="Calibri" panose="020F0502020204030204" pitchFamily="34" charset="0"/>
              </a:rPr>
              <a:t>spareth</a:t>
            </a:r>
            <a:r>
              <a:rPr lang="en-US" dirty="0">
                <a:latin typeface="Calibri" panose="020F0502020204030204" pitchFamily="34" charset="0"/>
              </a:rPr>
              <a:t> his rod </a:t>
            </a:r>
            <a:r>
              <a:rPr lang="en-US" dirty="0" err="1">
                <a:latin typeface="Calibri" panose="020F0502020204030204" pitchFamily="34" charset="0"/>
              </a:rPr>
              <a:t>hateth</a:t>
            </a:r>
            <a:r>
              <a:rPr lang="en-US" dirty="0">
                <a:latin typeface="Calibri" panose="020F0502020204030204" pitchFamily="34" charset="0"/>
              </a:rPr>
              <a:t> his son: but he that </a:t>
            </a:r>
            <a:r>
              <a:rPr lang="en-US" dirty="0" err="1">
                <a:latin typeface="Calibri" panose="020F0502020204030204" pitchFamily="34" charset="0"/>
              </a:rPr>
              <a:t>loveth</a:t>
            </a:r>
            <a:r>
              <a:rPr lang="en-US" dirty="0">
                <a:latin typeface="Calibri" panose="020F0502020204030204" pitchFamily="34" charset="0"/>
              </a:rPr>
              <a:t> him </a:t>
            </a:r>
            <a:r>
              <a:rPr lang="en-US" dirty="0" err="1">
                <a:latin typeface="Calibri" panose="020F0502020204030204" pitchFamily="34" charset="0"/>
              </a:rPr>
              <a:t>chasteneth</a:t>
            </a:r>
            <a:r>
              <a:rPr lang="en-US" dirty="0">
                <a:latin typeface="Calibri" panose="020F0502020204030204" pitchFamily="34" charset="0"/>
              </a:rPr>
              <a:t> him betimes.</a:t>
            </a:r>
          </a:p>
          <a:p>
            <a:pPr marL="227013" indent="-227013" algn="l">
              <a:buFont typeface="Arial" panose="020B0604020202020204" pitchFamily="34" charset="0"/>
              <a:buChar char="•"/>
            </a:pPr>
            <a:r>
              <a:rPr lang="en-US" dirty="0">
                <a:latin typeface="Calibri" panose="020F0502020204030204" pitchFamily="34" charset="0"/>
              </a:rPr>
              <a:t>Rev 3:19 As many as I love, I rebuke and chasten: be zealous therefore, and repent.</a:t>
            </a:r>
          </a:p>
        </p:txBody>
      </p:sp>
    </p:spTree>
    <p:extLst>
      <p:ext uri="{BB962C8B-B14F-4D97-AF65-F5344CB8AC3E}">
        <p14:creationId xmlns:p14="http://schemas.microsoft.com/office/powerpoint/2010/main" val="28687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1168343"/>
            <a:ext cx="4172843" cy="3319133"/>
          </a:xfrm>
        </p:spPr>
        <p:txBody>
          <a:bodyPr>
            <a:normAutofit/>
          </a:bodyPr>
          <a:lstStyle/>
          <a:p>
            <a:pPr algn="l"/>
            <a:r>
              <a:rPr lang="en-US" dirty="0">
                <a:latin typeface="Myriad Pro" panose="020B0503030403020204" pitchFamily="34" charset="0"/>
              </a:rPr>
              <a:t>WE NEED A </a:t>
            </a:r>
            <a:r>
              <a:rPr lang="en-US" u="sng" dirty="0">
                <a:latin typeface="Myriad Pro" panose="020B0503030403020204" pitchFamily="34" charset="0"/>
              </a:rPr>
              <a:t>WARNING</a:t>
            </a:r>
            <a:r>
              <a:rPr lang="en-US" dirty="0">
                <a:latin typeface="Myriad Pro" panose="020B0503030403020204" pitchFamily="34" charset="0"/>
              </a:rPr>
              <a:t> ABOUT DISCIPLINE.</a:t>
            </a:r>
          </a:p>
          <a:p>
            <a:pPr marL="457200" indent="-457200" algn="l">
              <a:buFont typeface="Wingdings" panose="05000000000000000000" pitchFamily="2" charset="2"/>
              <a:buChar char="§"/>
            </a:pPr>
            <a:r>
              <a:rPr lang="en-US" dirty="0">
                <a:latin typeface="Myriad Pro" panose="020B0503030403020204" pitchFamily="34" charset="0"/>
              </a:rPr>
              <a:t>God doesn’t </a:t>
            </a:r>
            <a:r>
              <a:rPr lang="en-US" u="sng" dirty="0">
                <a:latin typeface="Myriad Pro" panose="020B0503030403020204" pitchFamily="34" charset="0"/>
              </a:rPr>
              <a:t>spank</a:t>
            </a:r>
            <a:r>
              <a:rPr lang="en-US" dirty="0">
                <a:latin typeface="Myriad Pro" panose="020B0503030403020204" pitchFamily="34" charset="0"/>
              </a:rPr>
              <a:t> the </a:t>
            </a:r>
            <a:r>
              <a:rPr lang="en-US" u="sng" dirty="0">
                <a:latin typeface="Myriad Pro" panose="020B0503030403020204" pitchFamily="34" charset="0"/>
              </a:rPr>
              <a:t>devil’s</a:t>
            </a:r>
            <a:r>
              <a:rPr lang="en-US" dirty="0">
                <a:latin typeface="Myriad Pro" panose="020B0503030403020204" pitchFamily="34" charset="0"/>
              </a:rPr>
              <a:t> kids.</a:t>
            </a:r>
            <a:endParaRPr lang="en-US" u="sng"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a:blip r:embed="rId2"/>
          <a:stretch>
            <a:fillRect/>
          </a:stretch>
        </p:blipFill>
        <p:spPr>
          <a:xfrm>
            <a:off x="4554439" y="1533587"/>
            <a:ext cx="3907875" cy="5139373"/>
          </a:xfrm>
          <a:prstGeom prst="rect">
            <a:avLst/>
          </a:prstGeom>
        </p:spPr>
      </p:pic>
    </p:spTree>
    <p:extLst>
      <p:ext uri="{BB962C8B-B14F-4D97-AF65-F5344CB8AC3E}">
        <p14:creationId xmlns:p14="http://schemas.microsoft.com/office/powerpoint/2010/main" val="285598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18836"/>
            <a:ext cx="8183909"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Ps 119:71 It is good for me that I have been afflicted; that I might learn thy statutes.</a:t>
            </a:r>
          </a:p>
        </p:txBody>
      </p:sp>
    </p:spTree>
    <p:extLst>
      <p:ext uri="{BB962C8B-B14F-4D97-AF65-F5344CB8AC3E}">
        <p14:creationId xmlns:p14="http://schemas.microsoft.com/office/powerpoint/2010/main" val="274747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1168343"/>
            <a:ext cx="4172843" cy="3319133"/>
          </a:xfrm>
        </p:spPr>
        <p:txBody>
          <a:bodyPr>
            <a:normAutofit fontScale="77500" lnSpcReduction="20000"/>
          </a:bodyPr>
          <a:lstStyle/>
          <a:p>
            <a:pPr algn="l"/>
            <a:r>
              <a:rPr lang="en-US" dirty="0">
                <a:latin typeface="Myriad Pro" panose="020B0503030403020204" pitchFamily="34" charset="0"/>
              </a:rPr>
              <a:t>WE NEED TO UNDERSTAND THE </a:t>
            </a:r>
            <a:r>
              <a:rPr lang="en-US" u="sng" dirty="0">
                <a:latin typeface="Myriad Pro" panose="020B0503030403020204" pitchFamily="34" charset="0"/>
              </a:rPr>
              <a:t>REASON</a:t>
            </a:r>
            <a:r>
              <a:rPr lang="en-US" dirty="0">
                <a:latin typeface="Myriad Pro" panose="020B0503030403020204" pitchFamily="34" charset="0"/>
              </a:rPr>
              <a:t> FOR DISCIPLINE.</a:t>
            </a:r>
          </a:p>
          <a:p>
            <a:pPr marL="457200" indent="-457200" algn="l">
              <a:buFont typeface="Wingdings" panose="05000000000000000000" pitchFamily="2" charset="2"/>
              <a:buChar char="§"/>
            </a:pPr>
            <a:r>
              <a:rPr lang="en-US" dirty="0">
                <a:latin typeface="Myriad Pro" panose="020B0503030403020204" pitchFamily="34" charset="0"/>
              </a:rPr>
              <a:t>God whips our tail for our </a:t>
            </a:r>
            <a:r>
              <a:rPr lang="en-US" u="sng" dirty="0">
                <a:latin typeface="Myriad Pro" panose="020B0503030403020204" pitchFamily="34" charset="0"/>
              </a:rPr>
              <a:t>benefit</a:t>
            </a:r>
            <a:r>
              <a:rPr lang="en-US" dirty="0">
                <a:latin typeface="Myriad Pro" panose="020B0503030403020204" pitchFamily="34" charset="0"/>
              </a:rPr>
              <a:t>! Great love moves Him to give to us WHAT WE </a:t>
            </a:r>
            <a:r>
              <a:rPr lang="en-US" u="sng" dirty="0">
                <a:latin typeface="Myriad Pro" panose="020B0503030403020204" pitchFamily="34" charset="0"/>
              </a:rPr>
              <a:t>NEED</a:t>
            </a:r>
            <a:r>
              <a:rPr lang="en-US" dirty="0">
                <a:latin typeface="Myriad Pro" panose="020B0503030403020204" pitchFamily="34" charset="0"/>
              </a:rPr>
              <a:t>.</a:t>
            </a:r>
          </a:p>
          <a:p>
            <a:pPr marL="457200" indent="-457200" algn="l">
              <a:buFont typeface="Wingdings" panose="05000000000000000000" pitchFamily="2" charset="2"/>
              <a:buChar char="§"/>
            </a:pPr>
            <a:r>
              <a:rPr lang="en-US" dirty="0">
                <a:latin typeface="Myriad Pro" panose="020B0503030403020204" pitchFamily="34" charset="0"/>
              </a:rPr>
              <a:t>Why do daddies discipline their kids? To teach them that they </a:t>
            </a:r>
            <a:r>
              <a:rPr lang="en-US" u="sng" dirty="0">
                <a:latin typeface="Myriad Pro" panose="020B0503030403020204" pitchFamily="34" charset="0"/>
              </a:rPr>
              <a:t>WANT</a:t>
            </a:r>
            <a:r>
              <a:rPr lang="en-US" dirty="0">
                <a:latin typeface="Myriad Pro" panose="020B0503030403020204" pitchFamily="34" charset="0"/>
              </a:rPr>
              <a:t> to mind!</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5" name="Picture 4"/>
          <p:cNvPicPr>
            <a:picLocks noChangeAspect="1"/>
          </p:cNvPicPr>
          <p:nvPr/>
        </p:nvPicPr>
        <p:blipFill>
          <a:blip r:embed="rId2"/>
          <a:stretch>
            <a:fillRect/>
          </a:stretch>
        </p:blipFill>
        <p:spPr>
          <a:xfrm>
            <a:off x="5210095" y="1415902"/>
            <a:ext cx="2850456" cy="2608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56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18836"/>
            <a:ext cx="8183909"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Ps 89:30-34 If his children forsake my law, and walk not in my judgments; 31 If they break my statutes, and keep not my commandments; 32 Then will I visit their transgression with the rod, and their iniquity with stripes. 33 Nevertheless my lovingkindness will I not utterly take from him, nor suffer my faithfulness to fail. 34 My covenant will I not break, nor alter the thing that is gone out of my lips.</a:t>
            </a:r>
          </a:p>
        </p:txBody>
      </p:sp>
    </p:spTree>
    <p:extLst>
      <p:ext uri="{BB962C8B-B14F-4D97-AF65-F5344CB8AC3E}">
        <p14:creationId xmlns:p14="http://schemas.microsoft.com/office/powerpoint/2010/main" val="6721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1168343"/>
            <a:ext cx="8268433" cy="3319133"/>
          </a:xfrm>
        </p:spPr>
        <p:txBody>
          <a:bodyPr>
            <a:normAutofit/>
          </a:bodyPr>
          <a:lstStyle/>
          <a:p>
            <a:pPr algn="l"/>
            <a:r>
              <a:rPr lang="en-US" dirty="0">
                <a:latin typeface="Myriad Pro" panose="020B0503030403020204" pitchFamily="34" charset="0"/>
              </a:rPr>
              <a:t>WE NEED TO UNDERSTAND THE </a:t>
            </a:r>
            <a:r>
              <a:rPr lang="en-US" u="sng" dirty="0">
                <a:latin typeface="Myriad Pro" panose="020B0503030403020204" pitchFamily="34" charset="0"/>
              </a:rPr>
              <a:t>FRUIT</a:t>
            </a:r>
            <a:r>
              <a:rPr lang="en-US" dirty="0">
                <a:latin typeface="Myriad Pro" panose="020B0503030403020204" pitchFamily="34" charset="0"/>
              </a:rPr>
              <a:t> OF DISCIPLINE.</a:t>
            </a:r>
          </a:p>
          <a:p>
            <a:pPr marL="457200" indent="-457200" algn="l">
              <a:buFont typeface="Wingdings" panose="05000000000000000000" pitchFamily="2" charset="2"/>
              <a:buChar char="§"/>
            </a:pPr>
            <a:r>
              <a:rPr lang="en-US" dirty="0">
                <a:latin typeface="Myriad Pro" panose="020B0503030403020204" pitchFamily="34" charset="0"/>
              </a:rPr>
              <a:t>God disciplines us for our </a:t>
            </a:r>
            <a:r>
              <a:rPr lang="en-US" u="sng" dirty="0">
                <a:latin typeface="Myriad Pro" panose="020B0503030403020204" pitchFamily="34" charset="0"/>
              </a:rPr>
              <a:t>profit</a:t>
            </a:r>
            <a:r>
              <a:rPr lang="en-US" dirty="0">
                <a:latin typeface="Myriad Pro" panose="020B0503030403020204" pitchFamily="34" charset="0"/>
              </a:rPr>
              <a:t>! </a:t>
            </a:r>
          </a:p>
          <a:p>
            <a:pPr marL="457200" indent="-457200" algn="l">
              <a:buFont typeface="Wingdings" panose="05000000000000000000" pitchFamily="2" charset="2"/>
              <a:buChar char="§"/>
            </a:pPr>
            <a:r>
              <a:rPr lang="en-US" dirty="0">
                <a:latin typeface="Myriad Pro" panose="020B0503030403020204" pitchFamily="34" charset="0"/>
              </a:rPr>
              <a:t>God wants us to be </a:t>
            </a:r>
            <a:r>
              <a:rPr lang="en-US" u="sng" dirty="0">
                <a:latin typeface="Myriad Pro" panose="020B0503030403020204" pitchFamily="34" charset="0"/>
              </a:rPr>
              <a:t>holy</a:t>
            </a:r>
            <a:r>
              <a:rPr lang="en-US" dirty="0">
                <a:latin typeface="Myriad Pro" panose="020B0503030403020204" pitchFamily="34" charset="0"/>
              </a:rPr>
              <a:t>.</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spTree>
    <p:extLst>
      <p:ext uri="{BB962C8B-B14F-4D97-AF65-F5344CB8AC3E}">
        <p14:creationId xmlns:p14="http://schemas.microsoft.com/office/powerpoint/2010/main" val="29278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charRg st="83" end="108"/>
                                            </p:txEl>
                                          </p:spTgt>
                                        </p:tgtEl>
                                        <p:attrNameLst>
                                          <p:attrName>style.visibility</p:attrName>
                                        </p:attrNameLst>
                                      </p:cBhvr>
                                      <p:to>
                                        <p:strVal val="visible"/>
                                      </p:to>
                                    </p:set>
                                    <p:animEffect transition="in" filter="randombar(horizontal)">
                                      <p:cBhvr>
                                        <p:cTn id="17" dur="500"/>
                                        <p:tgtEl>
                                          <p:spTgt spid="3">
                                            <p:txEl>
                                              <p:charRg st="83"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618836"/>
            <a:ext cx="8183909"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Prov 19:18 Chasten  thy son while there is hope, and let not thy soul spare  for his crying .</a:t>
            </a:r>
          </a:p>
          <a:p>
            <a:pPr marL="227013" indent="-227013" algn="l">
              <a:buFont typeface="Arial" panose="020B0604020202020204" pitchFamily="34" charset="0"/>
              <a:buChar char="•"/>
            </a:pPr>
            <a:r>
              <a:rPr lang="en-US" dirty="0">
                <a:latin typeface="Calibri" panose="020F0502020204030204" pitchFamily="34" charset="0"/>
              </a:rPr>
              <a:t>Prov 29:17 Correct  thy son, and he shall give thee rest ; yea, he shall give  delight unto thy soul.</a:t>
            </a:r>
          </a:p>
          <a:p>
            <a:pPr marL="227013" indent="-227013" algn="l">
              <a:buFont typeface="Arial" panose="020B0604020202020204" pitchFamily="34" charset="0"/>
              <a:buChar char="•"/>
            </a:pPr>
            <a:r>
              <a:rPr lang="en-US" dirty="0" err="1">
                <a:latin typeface="Calibri" panose="020F0502020204030204" pitchFamily="34" charset="0"/>
              </a:rPr>
              <a:t>Jer</a:t>
            </a:r>
            <a:r>
              <a:rPr lang="en-US" dirty="0">
                <a:latin typeface="Calibri" panose="020F0502020204030204" pitchFamily="34" charset="0"/>
              </a:rPr>
              <a:t> 10:24 O LORD, correct me, but with judgment; not in thine anger, lest thou bring me to nothing.</a:t>
            </a:r>
          </a:p>
        </p:txBody>
      </p:sp>
    </p:spTree>
    <p:extLst>
      <p:ext uri="{BB962C8B-B14F-4D97-AF65-F5344CB8AC3E}">
        <p14:creationId xmlns:p14="http://schemas.microsoft.com/office/powerpoint/2010/main" val="33528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907085"/>
            <a:ext cx="5340059" cy="4008729"/>
          </a:xfrm>
        </p:spPr>
        <p:txBody>
          <a:bodyPr>
            <a:normAutofit/>
          </a:bodyPr>
          <a:lstStyle/>
          <a:p>
            <a:pPr algn="l"/>
            <a:r>
              <a:rPr lang="en-US" dirty="0">
                <a:latin typeface="Myriad Pro" panose="020B0503030403020204" pitchFamily="34" charset="0"/>
              </a:rPr>
              <a:t>LOOK TO </a:t>
            </a:r>
            <a:r>
              <a:rPr lang="en-US" u="sng" dirty="0">
                <a:latin typeface="Myriad Pro" panose="020B0503030403020204" pitchFamily="34" charset="0"/>
              </a:rPr>
              <a:t>JESUS</a:t>
            </a:r>
            <a:r>
              <a:rPr lang="en-US" dirty="0">
                <a:latin typeface="Myriad Pro" panose="020B0503030403020204" pitchFamily="34" charset="0"/>
              </a:rPr>
              <a:t>!</a:t>
            </a:r>
          </a:p>
          <a:p>
            <a:pPr marL="457200" indent="-457200" algn="l">
              <a:buFont typeface="Wingdings" panose="05000000000000000000" pitchFamily="2" charset="2"/>
              <a:buChar char="§"/>
            </a:pPr>
            <a:r>
              <a:rPr lang="en-US" sz="2800" dirty="0">
                <a:latin typeface="Myriad Pro" panose="020B0503030403020204" pitchFamily="34" charset="0"/>
              </a:rPr>
              <a:t>The Gospel.</a:t>
            </a:r>
          </a:p>
          <a:p>
            <a:pPr marL="457200" indent="-457200" algn="l">
              <a:buFont typeface="Wingdings" panose="05000000000000000000" pitchFamily="2" charset="2"/>
              <a:buChar char="§"/>
            </a:pPr>
            <a:r>
              <a:rPr lang="en-US" sz="2800" dirty="0">
                <a:latin typeface="Myriad Pro" panose="020B0503030403020204" pitchFamily="34" charset="0"/>
              </a:rPr>
              <a:t>We are to live </a:t>
            </a:r>
            <a:br>
              <a:rPr lang="en-US" sz="2800" dirty="0">
                <a:latin typeface="Myriad Pro" panose="020B0503030403020204" pitchFamily="34" charset="0"/>
              </a:rPr>
            </a:br>
            <a:r>
              <a:rPr lang="en-US" sz="2800" dirty="0">
                <a:latin typeface="Myriad Pro" panose="020B0503030403020204" pitchFamily="34" charset="0"/>
              </a:rPr>
              <a:t>the Gospel.</a:t>
            </a: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10" name="Picture 9"/>
          <p:cNvPicPr>
            <a:picLocks noChangeAspect="1"/>
          </p:cNvPicPr>
          <p:nvPr/>
        </p:nvPicPr>
        <p:blipFill>
          <a:blip r:embed="rId2"/>
          <a:stretch>
            <a:fillRect/>
          </a:stretch>
        </p:blipFill>
        <p:spPr>
          <a:xfrm>
            <a:off x="3397566" y="907085"/>
            <a:ext cx="5468586" cy="3578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40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7720" y="529881"/>
            <a:ext cx="8239079" cy="2186523"/>
          </a:xfrm>
        </p:spPr>
        <p:txBody>
          <a:bodyPr/>
          <a:lstStyle/>
          <a:p>
            <a:r>
              <a:rPr lang="en-US" dirty="0">
                <a:solidFill>
                  <a:srgbClr val="4F384D"/>
                </a:solidFill>
                <a:latin typeface="Trajan Pro 3" panose="02020502050503020301" pitchFamily="18" charset="0"/>
              </a:rPr>
              <a:t>Discipline changes attitudes, behavior and, ABOVE ALL… hearts.</a:t>
            </a:r>
          </a:p>
        </p:txBody>
      </p:sp>
    </p:spTree>
    <p:extLst>
      <p:ext uri="{BB962C8B-B14F-4D97-AF65-F5344CB8AC3E}">
        <p14:creationId xmlns:p14="http://schemas.microsoft.com/office/powerpoint/2010/main" val="111045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4F384D"/>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8602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Col 3:1 If ye then be risen with Christ, seek those things which are above, where Christ </a:t>
            </a:r>
            <a:r>
              <a:rPr lang="en-US" dirty="0" err="1">
                <a:latin typeface="Calibri" panose="020F0502020204030204" pitchFamily="34" charset="0"/>
              </a:rPr>
              <a:t>sitteth</a:t>
            </a:r>
            <a:r>
              <a:rPr lang="en-US" dirty="0">
                <a:latin typeface="Calibri" panose="020F0502020204030204" pitchFamily="34" charset="0"/>
              </a:rPr>
              <a:t> on the right hand of God.</a:t>
            </a:r>
          </a:p>
        </p:txBody>
      </p:sp>
    </p:spTree>
    <p:extLst>
      <p:ext uri="{BB962C8B-B14F-4D97-AF65-F5344CB8AC3E}">
        <p14:creationId xmlns:p14="http://schemas.microsoft.com/office/powerpoint/2010/main" val="110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3" y="907085"/>
            <a:ext cx="3189288" cy="4008729"/>
          </a:xfrm>
        </p:spPr>
        <p:txBody>
          <a:bodyPr>
            <a:normAutofit/>
          </a:bodyPr>
          <a:lstStyle/>
          <a:p>
            <a:pPr algn="l"/>
            <a:r>
              <a:rPr lang="en-US" dirty="0">
                <a:latin typeface="Myriad Pro" panose="020B0503030403020204" pitchFamily="34" charset="0"/>
              </a:rPr>
              <a:t>Winning runners (</a:t>
            </a:r>
            <a:r>
              <a:rPr lang="en-US" u="sng" dirty="0">
                <a:latin typeface="Myriad Pro" panose="020B0503030403020204" pitchFamily="34" charset="0"/>
              </a:rPr>
              <a:t>FINISHERS</a:t>
            </a:r>
            <a:r>
              <a:rPr lang="en-US" dirty="0">
                <a:latin typeface="Myriad Pro" panose="020B0503030403020204" pitchFamily="34" charset="0"/>
              </a:rPr>
              <a:t>) are not looking </a:t>
            </a:r>
            <a:r>
              <a:rPr lang="en-US" u="sng" dirty="0">
                <a:latin typeface="Myriad Pro" panose="020B0503030403020204" pitchFamily="34" charset="0"/>
              </a:rPr>
              <a:t>back</a:t>
            </a:r>
            <a:r>
              <a:rPr lang="en-US" dirty="0">
                <a:latin typeface="Myriad Pro" panose="020B0503030403020204" pitchFamily="34" charset="0"/>
              </a:rPr>
              <a:t>, they look to </a:t>
            </a:r>
            <a:r>
              <a:rPr lang="en-US" u="sng" dirty="0">
                <a:latin typeface="Myriad Pro" panose="020B0503030403020204" pitchFamily="34" charset="0"/>
              </a:rPr>
              <a:t>finish</a:t>
            </a:r>
            <a:r>
              <a:rPr lang="en-US" dirty="0">
                <a:latin typeface="Myriad Pro" panose="020B0503030403020204" pitchFamily="34" charset="0"/>
              </a:rPr>
              <a:t>.</a:t>
            </a:r>
            <a:endParaRPr lang="en-US" sz="2800"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4" name="Picture 3"/>
          <p:cNvPicPr>
            <a:picLocks noChangeAspect="1"/>
          </p:cNvPicPr>
          <p:nvPr/>
        </p:nvPicPr>
        <p:blipFill rotWithShape="1">
          <a:blip r:embed="rId2"/>
          <a:srcRect l="19239" t="9187"/>
          <a:stretch/>
        </p:blipFill>
        <p:spPr>
          <a:xfrm>
            <a:off x="4031088" y="1065129"/>
            <a:ext cx="4434625" cy="3328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978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fontScale="92500"/>
          </a:bodyPr>
          <a:lstStyle/>
          <a:p>
            <a:pPr marL="227013" indent="-227013" algn="l">
              <a:buFont typeface="Arial" panose="020B0604020202020204" pitchFamily="34" charset="0"/>
              <a:buChar char="•"/>
            </a:pPr>
            <a:r>
              <a:rPr lang="en-US" dirty="0">
                <a:latin typeface="Calibri" panose="020F0502020204030204" pitchFamily="34" charset="0"/>
              </a:rPr>
              <a:t>Phil 3:13-16 Brethren, I count not myself to have apprehended: but this one thing I do, forgetting those things which are behind, and reaching forth unto those things which are before, 14 I press toward the mark for the prize of the high calling of God in Christ Jesus. 15 Let us therefore, as many as be perfect, be thus minded: and if in any thing ye be otherwise minded, God shall reveal even this unto you. 16 Nevertheless, whereto we have already attained, let us walk by the same rule, let us mind the same thing. </a:t>
            </a:r>
          </a:p>
        </p:txBody>
      </p:sp>
    </p:spTree>
    <p:extLst>
      <p:ext uri="{BB962C8B-B14F-4D97-AF65-F5344CB8AC3E}">
        <p14:creationId xmlns:p14="http://schemas.microsoft.com/office/powerpoint/2010/main" val="14776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03059" y="618836"/>
            <a:ext cx="4446494"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Gen 19:26 But his wife looked back from behind him, and she became a pillar of salt.</a:t>
            </a:r>
          </a:p>
        </p:txBody>
      </p:sp>
      <p:pic>
        <p:nvPicPr>
          <p:cNvPr id="2" name="Picture 1"/>
          <p:cNvPicPr>
            <a:picLocks noChangeAspect="1"/>
          </p:cNvPicPr>
          <p:nvPr/>
        </p:nvPicPr>
        <p:blipFill>
          <a:blip r:embed="rId2"/>
          <a:stretch>
            <a:fillRect/>
          </a:stretch>
        </p:blipFill>
        <p:spPr>
          <a:xfrm>
            <a:off x="504171" y="979394"/>
            <a:ext cx="3440300" cy="3165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663388" y="4258235"/>
            <a:ext cx="3021106" cy="646331"/>
          </a:xfrm>
          <a:prstGeom prst="rect">
            <a:avLst/>
          </a:prstGeom>
          <a:noFill/>
        </p:spPr>
        <p:txBody>
          <a:bodyPr wrap="square" rtlCol="0">
            <a:spAutoFit/>
          </a:bodyPr>
          <a:lstStyle/>
          <a:p>
            <a:r>
              <a:rPr lang="en-US" dirty="0"/>
              <a:t>Salt formation “Lot’s Wife”</a:t>
            </a:r>
          </a:p>
          <a:p>
            <a:r>
              <a:rPr lang="en-US" dirty="0"/>
              <a:t>Located near the dead sea.</a:t>
            </a:r>
          </a:p>
        </p:txBody>
      </p:sp>
    </p:spTree>
    <p:extLst>
      <p:ext uri="{BB962C8B-B14F-4D97-AF65-F5344CB8AC3E}">
        <p14:creationId xmlns:p14="http://schemas.microsoft.com/office/powerpoint/2010/main" val="156975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563" r="21832"/>
          <a:stretch/>
        </p:blipFill>
        <p:spPr>
          <a:xfrm>
            <a:off x="1023351" y="0"/>
            <a:ext cx="7096259" cy="5128517"/>
          </a:xfrm>
          <a:prstGeom prst="rect">
            <a:avLst/>
          </a:prstGeom>
        </p:spPr>
      </p:pic>
    </p:spTree>
    <p:extLst>
      <p:ext uri="{BB962C8B-B14F-4D97-AF65-F5344CB8AC3E}">
        <p14:creationId xmlns:p14="http://schemas.microsoft.com/office/powerpoint/2010/main" val="8165941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7362" y="907085"/>
            <a:ext cx="5479066" cy="4008729"/>
          </a:xfrm>
        </p:spPr>
        <p:txBody>
          <a:bodyPr>
            <a:normAutofit/>
          </a:bodyPr>
          <a:lstStyle/>
          <a:p>
            <a:pPr algn="l"/>
            <a:r>
              <a:rPr lang="en-US" u="sng" dirty="0">
                <a:latin typeface="Myriad Pro" panose="020B0503030403020204" pitchFamily="34" charset="0"/>
              </a:rPr>
              <a:t>DISCIPLINE</a:t>
            </a:r>
            <a:r>
              <a:rPr lang="en-US" dirty="0">
                <a:latin typeface="Myriad Pro" panose="020B0503030403020204" pitchFamily="34" charset="0"/>
              </a:rPr>
              <a:t>: WE FORGET</a:t>
            </a:r>
            <a:br>
              <a:rPr lang="en-US" dirty="0">
                <a:latin typeface="Myriad Pro" panose="020B0503030403020204" pitchFamily="34" charset="0"/>
              </a:rPr>
            </a:br>
            <a:r>
              <a:rPr lang="en-US" dirty="0">
                <a:latin typeface="Myriad Pro" panose="020B0503030403020204" pitchFamily="34" charset="0"/>
              </a:rPr>
              <a:t>WHAT WE DON’T </a:t>
            </a:r>
            <a:r>
              <a:rPr lang="en-US" u="sng" dirty="0">
                <a:latin typeface="Myriad Pro" panose="020B0503030403020204" pitchFamily="34" charset="0"/>
              </a:rPr>
              <a:t>WANT</a:t>
            </a:r>
            <a:r>
              <a:rPr lang="en-US" dirty="0">
                <a:latin typeface="Myriad Pro" panose="020B0503030403020204" pitchFamily="34" charset="0"/>
              </a:rPr>
              <a:t>.</a:t>
            </a:r>
          </a:p>
          <a:p>
            <a:pPr algn="l"/>
            <a:endParaRPr lang="en-US" sz="2800" u="sng" dirty="0">
              <a:latin typeface="Myriad Pro" panose="020B0503030403020204" pitchFamily="34" charset="0"/>
            </a:endParaRPr>
          </a:p>
        </p:txBody>
      </p:sp>
      <p:sp>
        <p:nvSpPr>
          <p:cNvPr id="2" name="Title 1"/>
          <p:cNvSpPr>
            <a:spLocks noGrp="1"/>
          </p:cNvSpPr>
          <p:nvPr>
            <p:ph type="title"/>
          </p:nvPr>
        </p:nvSpPr>
        <p:spPr>
          <a:xfrm>
            <a:off x="7572641" y="-17620"/>
            <a:ext cx="1571359" cy="449217"/>
          </a:xfrm>
        </p:spPr>
        <p:txBody>
          <a:bodyPr/>
          <a:lstStyle/>
          <a:p>
            <a:r>
              <a:rPr lang="en-US" dirty="0">
                <a:solidFill>
                  <a:schemeClr val="bg1"/>
                </a:solidFill>
                <a:latin typeface="Trajan Pro" panose="02020502050506020301" pitchFamily="18" charset="0"/>
              </a:rPr>
              <a:t>BY FAITH</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172" y="1504710"/>
            <a:ext cx="4295775"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8312" y="618836"/>
            <a:ext cx="8281241" cy="4524664"/>
          </a:xfrm>
        </p:spPr>
        <p:txBody>
          <a:bodyPr>
            <a:normAutofit/>
          </a:bodyPr>
          <a:lstStyle/>
          <a:p>
            <a:pPr marL="227013" indent="-227013" algn="l">
              <a:buFont typeface="Arial" panose="020B0604020202020204" pitchFamily="34" charset="0"/>
              <a:buChar char="•"/>
            </a:pPr>
            <a:r>
              <a:rPr lang="en-US" dirty="0">
                <a:latin typeface="Calibri" panose="020F0502020204030204" pitchFamily="34" charset="0"/>
              </a:rPr>
              <a:t>Proverbs 3:11-12 My son, despise not the chastening of the LORD; neither be weary of his correction: 12  For whom the LORD </a:t>
            </a:r>
            <a:r>
              <a:rPr lang="en-US" dirty="0" err="1">
                <a:latin typeface="Calibri" panose="020F0502020204030204" pitchFamily="34" charset="0"/>
              </a:rPr>
              <a:t>loveth</a:t>
            </a:r>
            <a:r>
              <a:rPr lang="en-US" dirty="0">
                <a:latin typeface="Calibri" panose="020F0502020204030204" pitchFamily="34" charset="0"/>
              </a:rPr>
              <a:t> he </a:t>
            </a:r>
            <a:r>
              <a:rPr lang="en-US" dirty="0" err="1">
                <a:latin typeface="Calibri" panose="020F0502020204030204" pitchFamily="34" charset="0"/>
              </a:rPr>
              <a:t>correcteth</a:t>
            </a:r>
            <a:r>
              <a:rPr lang="en-US" dirty="0">
                <a:latin typeface="Calibri" panose="020F0502020204030204" pitchFamily="34" charset="0"/>
              </a:rPr>
              <a:t>; even as a father the son in whom he </a:t>
            </a:r>
            <a:r>
              <a:rPr lang="en-US" dirty="0" err="1">
                <a:latin typeface="Calibri" panose="020F0502020204030204" pitchFamily="34" charset="0"/>
              </a:rPr>
              <a:t>delighteth</a:t>
            </a:r>
            <a:r>
              <a:rPr lang="en-US" dirty="0">
                <a:latin typeface="Calibri" panose="020F0502020204030204" pitchFamily="34" charset="0"/>
              </a:rPr>
              <a:t>.</a:t>
            </a:r>
          </a:p>
        </p:txBody>
      </p:sp>
    </p:spTree>
    <p:extLst>
      <p:ext uri="{BB962C8B-B14F-4D97-AF65-F5344CB8AC3E}">
        <p14:creationId xmlns:p14="http://schemas.microsoft.com/office/powerpoint/2010/main" val="26754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2519</TotalTime>
  <Words>706</Words>
  <Application>Microsoft Office PowerPoint</Application>
  <PresentationFormat>On-screen Show (16:9)</PresentationFormat>
  <Paragraphs>42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Georgia</vt:lpstr>
      <vt:lpstr>Myriad Pro</vt:lpstr>
      <vt:lpstr>Trajan Pro</vt:lpstr>
      <vt:lpstr>Trajan Pro 3</vt:lpstr>
      <vt:lpstr>Wingdings</vt:lpstr>
      <vt:lpstr>Default</vt:lpstr>
      <vt:lpstr>PowerPoint Presentation</vt:lpstr>
      <vt:lpstr>BY FAITH</vt:lpstr>
      <vt:lpstr>PowerPoint Presentation</vt:lpstr>
      <vt:lpstr>BY FAITH</vt:lpstr>
      <vt:lpstr>PowerPoint Presentation</vt:lpstr>
      <vt:lpstr>PowerPoint Presentation</vt:lpstr>
      <vt:lpstr>PowerPoint Presentation</vt:lpstr>
      <vt:lpstr>BY FAITH</vt:lpstr>
      <vt:lpstr>PowerPoint Presentation</vt:lpstr>
      <vt:lpstr>PowerPoint Presentation</vt:lpstr>
      <vt:lpstr>PowerPoint Presentation</vt:lpstr>
      <vt:lpstr>BY FAITH</vt:lpstr>
      <vt:lpstr>PowerPoint Presentation</vt:lpstr>
      <vt:lpstr>BY FAITH</vt:lpstr>
      <vt:lpstr>PowerPoint Presentation</vt:lpstr>
      <vt:lpstr>BY FAITH</vt:lpstr>
      <vt:lpstr>PowerPoint Presentation</vt:lpstr>
      <vt:lpstr>BY FAITH</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Sam M.</cp:lastModifiedBy>
  <cp:revision>51</cp:revision>
  <dcterms:created xsi:type="dcterms:W3CDTF">2014-03-26T14:03:34Z</dcterms:created>
  <dcterms:modified xsi:type="dcterms:W3CDTF">2017-04-23T13:21:22Z</dcterms:modified>
</cp:coreProperties>
</file>